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theme/theme26.xml" ContentType="application/vnd.openxmlformats-officedocument.theme+xml"/>
  <Override PartName="/ppt/theme/theme1.xml" ContentType="application/vnd.openxmlformats-officedocument.theme+xml"/>
  <Override PartName="/ppt/theme/theme27.xml" ContentType="application/vnd.openxmlformats-officedocument.theme+xml"/>
  <Override PartName="/ppt/theme/theme2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media/image1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8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9.jpeg" ContentType="image/jpeg"/>
  <Override PartName="/ppt/media/image22.png" ContentType="image/png"/>
  <Override PartName="/ppt/media/image20.png" ContentType="image/png"/>
  <Override PartName="/ppt/media/image21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6" r:id="rId3"/>
    <p:sldMasterId id="2147483658" r:id="rId4"/>
    <p:sldMasterId id="2147483660" r:id="rId5"/>
    <p:sldMasterId id="2147483662" r:id="rId6"/>
    <p:sldMasterId id="2147483664" r:id="rId7"/>
    <p:sldMasterId id="2147483666" r:id="rId8"/>
    <p:sldMasterId id="2147483668" r:id="rId9"/>
    <p:sldMasterId id="2147483670" r:id="rId10"/>
    <p:sldMasterId id="2147483672" r:id="rId11"/>
    <p:sldMasterId id="2147483674" r:id="rId12"/>
    <p:sldMasterId id="2147483676" r:id="rId13"/>
    <p:sldMasterId id="2147483678" r:id="rId14"/>
    <p:sldMasterId id="2147483680" r:id="rId15"/>
    <p:sldMasterId id="2147483682" r:id="rId16"/>
    <p:sldMasterId id="2147483684" r:id="rId17"/>
    <p:sldMasterId id="2147483686" r:id="rId18"/>
    <p:sldMasterId id="2147483688" r:id="rId19"/>
    <p:sldMasterId id="2147483690" r:id="rId20"/>
    <p:sldMasterId id="2147483692" r:id="rId21"/>
    <p:sldMasterId id="2147483694" r:id="rId22"/>
    <p:sldMasterId id="2147483696" r:id="rId23"/>
    <p:sldMasterId id="2147483698" r:id="rId24"/>
    <p:sldMasterId id="2147483700" r:id="rId25"/>
    <p:sldMasterId id="2147483702" r:id="rId26"/>
    <p:sldMasterId id="2147483704" r:id="rId27"/>
    <p:sldMasterId id="2147483706" r:id="rId28"/>
    <p:sldMasterId id="2147483708" r:id="rId29"/>
    <p:sldMasterId id="2147483710" r:id="rId30"/>
    <p:sldMasterId id="2147483712" r:id="rId31"/>
    <p:sldMasterId id="2147483714" r:id="rId32"/>
    <p:sldMasterId id="2147483716" r:id="rId33"/>
    <p:sldMasterId id="2147483718" r:id="rId34"/>
    <p:sldMasterId id="2147483720" r:id="rId35"/>
    <p:sldMasterId id="2147483722" r:id="rId36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" Target="slides/slide1.xml"/><Relationship Id="rId38" Type="http://schemas.openxmlformats.org/officeDocument/2006/relationships/slide" Target="slides/slide2.xml"/><Relationship Id="rId39" Type="http://schemas.openxmlformats.org/officeDocument/2006/relationships/slide" Target="slides/slide3.xml"/><Relationship Id="rId40" Type="http://schemas.openxmlformats.org/officeDocument/2006/relationships/slide" Target="slides/slide4.xml"/><Relationship Id="rId41" Type="http://schemas.openxmlformats.org/officeDocument/2006/relationships/slide" Target="slides/slide5.xml"/><Relationship Id="rId42" Type="http://schemas.openxmlformats.org/officeDocument/2006/relationships/slide" Target="slides/slide6.xml"/><Relationship Id="rId43" Type="http://schemas.openxmlformats.org/officeDocument/2006/relationships/slide" Target="slides/slide7.xml"/><Relationship Id="rId44" Type="http://schemas.openxmlformats.org/officeDocument/2006/relationships/slide" Target="slides/slide8.xml"/><Relationship Id="rId45" Type="http://schemas.openxmlformats.org/officeDocument/2006/relationships/slide" Target="slides/slide9.xml"/><Relationship Id="rId46" Type="http://schemas.openxmlformats.org/officeDocument/2006/relationships/slide" Target="slides/slide10.xml"/><Relationship Id="rId47" Type="http://schemas.openxmlformats.org/officeDocument/2006/relationships/slide" Target="slides/slide11.xml"/><Relationship Id="rId48" Type="http://schemas.openxmlformats.org/officeDocument/2006/relationships/slide" Target="slides/slide12.xml"/><Relationship Id="rId49" Type="http://schemas.openxmlformats.org/officeDocument/2006/relationships/slide" Target="slides/slide13.xml"/><Relationship Id="rId50" Type="http://schemas.openxmlformats.org/officeDocument/2006/relationships/slide" Target="slides/slide14.xml"/><Relationship Id="rId51" Type="http://schemas.openxmlformats.org/officeDocument/2006/relationships/slide" Target="slides/slide15.xml"/><Relationship Id="rId52" Type="http://schemas.openxmlformats.org/officeDocument/2006/relationships/slide" Target="slides/slide16.xml"/><Relationship Id="rId53" Type="http://schemas.openxmlformats.org/officeDocument/2006/relationships/slide" Target="slides/slide17.xml"/><Relationship Id="rId54" Type="http://schemas.openxmlformats.org/officeDocument/2006/relationships/slide" Target="slides/slide18.xml"/><Relationship Id="rId5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3B85B7-3363-4A08-9796-75236653A1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Predetermina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95AE0F8-6422-42C7-8435-66319DDE397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redetermina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04BC7A6-808A-4F0C-B457-6690EFE3F8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redetermina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113FCAC-8B58-46FE-BE9D-43F47B762AB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Predeterminad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7A45BA8C-1A3F-4703-8C9A-48789B65097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redeterminad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A2BC1F53-ABF8-4AEE-BBCB-081D5770760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Predeterminad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EEA1C93D-146A-4AA4-AE02-58C4C5BD952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Predeterminad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DC6124D-4EB6-4D9D-8227-6A29B4DF5AE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redeterminad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77BFBE59-9E46-41A1-B0F0-A096B267944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Predeterminad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73412B00-DA9B-4C5A-A4D7-D542234F859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redeterminad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8D587B53-EF25-472D-9B3F-EB9C0DBD0E8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C356B1-361C-46F5-9EDF-D5A508577D8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redeterminad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D8811AE1-D0AA-4F15-BD02-FE9FF620858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Predeterminad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F1A748F8-4E78-4332-9C94-DAB1A64B935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Predeterminad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501968FD-F410-48AD-AFC1-E5EDF0CC343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redeterminad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817B4D4C-3DF5-45F4-A816-69E685A38FB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redeterminad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262D01B6-340E-41B5-AE20-45CC501DCEF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Predeterminad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1DE52C33-35D9-4976-B033-D59435C5AE3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redeterminad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81F8DD63-1F43-4665-B009-D5A1A641EE1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Predeterminad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09771FD4-2FEB-4935-8B17-27E9FC87A7F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Predeterminad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2CED808F-D4EB-461A-AB60-9A1FAF92FB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redeterminado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A47DA722-00BF-4111-A267-CF853AD081A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877DC0-3F86-4DC8-87BB-0C475B75895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Predeterminado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2C1FFCBD-0E74-4745-A793-DDA9B105F2D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redeterminado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309B16E0-D947-4E41-8B4E-1C93EBDDFAB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0A966AD2-71C2-4C2C-AAC1-2215F6D1C39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3DD950BB-2C2E-4A56-B200-BDDB9C77968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E048D065-DEAA-4704-8F09-94F5C00C6A5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83E29C0D-D5E2-47D0-B07E-B1562253B87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9"/>
          </p:nvPr>
        </p:nvSpPr>
        <p:spPr/>
        <p:txBody>
          <a:bodyPr/>
          <a:p>
            <a:fld id="{139A3AEC-B9D5-4093-BD45-8347CD8621D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0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FCC302A3-B2ED-4BE9-998F-32BFCE7A3DA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3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5"/>
          </p:nvPr>
        </p:nvSpPr>
        <p:spPr/>
        <p:txBody>
          <a:bodyPr/>
          <a:p>
            <a:fld id="{93D5EBF5-2C2C-4D4F-B1E4-A86110BB2E2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6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74E54243-6EB5-441D-8F25-5A9DD18DC8A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9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10DD67-6CB3-4A18-AD61-03AABF935C2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1"/>
          </p:nvPr>
        </p:nvSpPr>
        <p:spPr/>
        <p:txBody>
          <a:bodyPr/>
          <a:p>
            <a:fld id="{AFCA038F-5C8D-480F-83CF-5E7F7A27554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2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3EB5DE27-E105-4307-8745-7E987FED028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5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821BC0-38CF-47EA-AE63-250E91B37CD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211AE1-4838-4772-8131-25C4022AFE3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E0A55A-94CA-4E8B-96F9-4DE1E25C380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redetermin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1A33928-1736-4F98-A40D-FCE1F2764D0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Predetermin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9D4B5E0-3D3B-4F73-9D54-A46E03B6043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6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7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8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9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0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1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3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4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6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7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8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9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0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1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2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3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4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5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6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7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8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9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0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1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4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9AE291C-E199-4782-A5B6-1E9B35475A64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&lt;fecha/hora&gt;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32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2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24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20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20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20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20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22469DF-A198-401B-BF84-C8CC37CFDCDB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9F7F357-144D-4732-BBE4-9EA7EB42A629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0246B00-542A-40BF-B549-2509B73954AA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8BD588A-8F9C-4E4A-AB3E-2CE7B09A92FA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" name="PlaceHolder 6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&lt;fecha/hora&gt;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007B657-9FD5-412C-A16E-A77401D9D211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&lt;fecha/hora&gt;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FDD2C89-C08D-4E63-9544-2C8FEA6CB63C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A6C76A9-54E3-4B13-9886-0BBB9B945042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6E46FA2-C411-455F-A015-FFCEEA94E4B4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FA03BC6-211C-4BFB-8A2D-CAE3440AFE07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&lt;fecha/hora&gt;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2FDEE32-382D-43A2-AB4A-30B36F3EF03A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A06114F-228E-4EC3-9569-B11815B13CE7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&lt;fecha/hora&gt;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83DB699-2F6F-4729-A153-56DFE7CBC8F2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&lt;fecha/hora&gt;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33091EE-88B1-4CDA-A3E0-A8F33B5DDB79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BA29CCF-2638-4E66-9EB3-7FA155B45E23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4D90B36-9BC8-4678-BC1F-5628CE59FDB4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3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56AE045-B417-4AC3-924A-D59B9E1704C1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dt" idx="72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3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ftr" idx="73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sldNum" idx="74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4E52C59-EDDD-4A9F-8474-3002508F7AEA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dt" idx="75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&lt;fecha/hora&gt;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3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ftr" idx="76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ldNum" idx="77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BE0596B-9E2C-4BDA-9F1E-F3927FA17F7C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dt" idx="78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3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ftr" idx="79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ldNum" idx="80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1CAE2F6-A64F-4BD6-9402-09EA2671E616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dt" idx="81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3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ftr" idx="82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sldNum" idx="83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C1E3342-E6FE-4731-A1C8-E7B0A9C0E902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dt" idx="84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&lt;fecha/hora&gt;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3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ftr" idx="85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ldNum" idx="86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25E7A7A-2F17-4FF6-9382-6A26FFCAA28F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dt" idx="87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77E9C40-5681-421A-9E62-B62602052C55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ftr" idx="88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sldNum" idx="89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0413CE4-9A46-46E0-B6F4-989AE999DD0C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dt" idx="90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&lt;fecha/hora&gt;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3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ftr" idx="91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ldNum" idx="92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97F36FC-1728-49CF-8EDE-3237C5CAB801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dt" idx="93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3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ftr" idx="94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9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91E6B5B-9E4C-4F90-A209-DA7962BA4F2B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dt" idx="96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3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ftr" idx="97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ldNum" idx="98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F3BB6BB-5342-4E1D-93F1-3DA302C17FA3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dt" idx="99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3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ftr" idx="100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ldNum" idx="101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A4BBC13-23A4-4E23-96AE-062E16D18A2C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dt" idx="102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3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ftr" idx="103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ldNum" idx="104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ADD9822-E54B-4BA5-9063-A409580F7C95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dt" idx="105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074F010-89C5-4D20-87C3-8C9BD6CAAD01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AD38ABD-03B3-48DA-8886-E8D64C4DE4AC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16AA56E-54D6-47B5-858E-545EE80635C2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&lt;fecha/hora&gt;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4086F62-BD82-44A2-B161-498442CC4EE4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del texto de título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Pulse para editar el formato de texto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Segundo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Tercer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Cuarto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Quinto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Sexto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Séptimo nivel del esquema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2B75A2D-4023-48B4-A9B5-3F07721FB199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&lt;fecha/hora&gt;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B1CCBAC-2F06-46CF-9B06-145BDFE216CC}" type="slidenum">
              <a:rPr b="0" lang="es-ES_tradnl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s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s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2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2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n 2" descr=""/>
          <p:cNvPicPr/>
          <p:nvPr/>
        </p:nvPicPr>
        <p:blipFill>
          <a:blip r:embed="rId1"/>
          <a:stretch/>
        </p:blipFill>
        <p:spPr>
          <a:xfrm>
            <a:off x="-2160" y="0"/>
            <a:ext cx="12194280" cy="6856200"/>
          </a:xfrm>
          <a:prstGeom prst="rect">
            <a:avLst/>
          </a:prstGeom>
          <a:ln w="0">
            <a:noFill/>
          </a:ln>
        </p:spPr>
      </p:pic>
      <p:sp>
        <p:nvSpPr>
          <p:cNvPr id="176" name=""/>
          <p:cNvSpPr/>
          <p:nvPr/>
        </p:nvSpPr>
        <p:spPr>
          <a:xfrm>
            <a:off x="900000" y="3780000"/>
            <a:ext cx="629856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s-US" sz="2000" strike="noStrike" u="none">
                <a:solidFill>
                  <a:srgbClr val="000000"/>
                </a:solidFill>
                <a:uFillTx/>
                <a:latin typeface="Arial"/>
              </a:rPr>
              <a:t>Diseño y Mejoras μCurrent </a:t>
            </a:r>
            <a:endParaRPr b="0" lang="es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900000" y="4680000"/>
            <a:ext cx="647856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Brayan Andres Celis Godoy - 2191799</a:t>
            </a:r>
            <a:br>
              <a:rPr sz="1800"/>
            </a:b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Jeiffer Bernal Tellez</a:t>
            </a: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	</a:t>
            </a: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  - 2194679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"/>
          <p:cNvSpPr/>
          <p:nvPr/>
        </p:nvSpPr>
        <p:spPr>
          <a:xfrm>
            <a:off x="347760" y="360000"/>
            <a:ext cx="685080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s-US" sz="2000" strike="noStrike" u="none">
                <a:solidFill>
                  <a:srgbClr val="000000"/>
                </a:solidFill>
                <a:uFillTx/>
                <a:latin typeface="Arial"/>
              </a:rPr>
              <a:t>Visualización </a:t>
            </a:r>
            <a:endParaRPr b="0" lang="es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4" name=""/>
          <p:cNvSpPr/>
          <p:nvPr/>
        </p:nvSpPr>
        <p:spPr>
          <a:xfrm>
            <a:off x="180000" y="1066320"/>
            <a:ext cx="2878560" cy="343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Servidor Web: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</a:rPr>
              <a:t>Proporciona una interfaz accesible desde cualquier navegador.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</a:rPr>
              <a:t>La ESP32 genera una red Wi-Fi que permite conectar dispositivos para monitorear las mediciones en tiempo real.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</a:rPr>
              <a:t>Tecnología utilizada: HTML y comunicación HTTP para transmisión de datos.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180000" y="3600000"/>
            <a:ext cx="2518560" cy="343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Aplicación Dedicada: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Mayor personalización y control del sistema.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Desarrollada para dispositivos móviles y PC, con procesamiento eficiente y visualización intuitiva.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Tecnología utilizada: comunicación basada en endpoints con el ESP32.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7462440" y="1260000"/>
            <a:ext cx="2436120" cy="5038560"/>
          </a:xfrm>
          <a:prstGeom prst="rect">
            <a:avLst/>
          </a:prstGeom>
          <a:ln w="0">
            <a:noFill/>
          </a:ln>
        </p:spPr>
      </p:pic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>
            <a:off x="2880000" y="1260000"/>
            <a:ext cx="4581000" cy="503856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3"/>
          <a:stretch/>
        </p:blipFill>
        <p:spPr>
          <a:xfrm>
            <a:off x="9884520" y="1260000"/>
            <a:ext cx="2174040" cy="503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"/>
          <p:cNvSpPr/>
          <p:nvPr/>
        </p:nvSpPr>
        <p:spPr>
          <a:xfrm>
            <a:off x="360000" y="360000"/>
            <a:ext cx="683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US" sz="2000" strike="noStrike" u="none">
                <a:solidFill>
                  <a:srgbClr val="000000"/>
                </a:solidFill>
                <a:uFillTx/>
                <a:latin typeface="Arial"/>
              </a:rPr>
              <a:t>SERVIDOR WEB</a:t>
            </a:r>
            <a:endParaRPr b="0" lang="es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45440" y="900000"/>
            <a:ext cx="5253480" cy="5485680"/>
          </a:xfrm>
          <a:prstGeom prst="rect">
            <a:avLst/>
          </a:prstGeom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5379840" y="900000"/>
            <a:ext cx="5599080" cy="557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"/>
          <p:cNvSpPr/>
          <p:nvPr/>
        </p:nvSpPr>
        <p:spPr>
          <a:xfrm>
            <a:off x="360000" y="360000"/>
            <a:ext cx="701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US" sz="2000" strike="noStrike" u="none">
                <a:solidFill>
                  <a:srgbClr val="000000"/>
                </a:solidFill>
                <a:uFillTx/>
                <a:latin typeface="Arial"/>
              </a:rPr>
              <a:t>APLICATIVO DEDICADO</a:t>
            </a:r>
            <a:endParaRPr b="0" lang="es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302760" y="900000"/>
            <a:ext cx="5096160" cy="5578920"/>
          </a:xfrm>
          <a:prstGeom prst="rect">
            <a:avLst/>
          </a:prstGeom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5400000" y="900000"/>
            <a:ext cx="5758920" cy="557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"/>
          <p:cNvSpPr/>
          <p:nvPr/>
        </p:nvSpPr>
        <p:spPr>
          <a:xfrm>
            <a:off x="347760" y="360000"/>
            <a:ext cx="685080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s-US" sz="2000" strike="noStrike" u="none">
                <a:solidFill>
                  <a:srgbClr val="000000"/>
                </a:solidFill>
                <a:uFillTx/>
                <a:latin typeface="Arial"/>
              </a:rPr>
              <a:t>Desarrollo del PCB </a:t>
            </a:r>
            <a:endParaRPr b="0" lang="es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197280" y="1187280"/>
            <a:ext cx="2861280" cy="385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000" strike="noStrike" u="none">
                <a:solidFill>
                  <a:srgbClr val="000000"/>
                </a:solidFill>
                <a:uFillTx/>
                <a:latin typeface="Arial"/>
              </a:rPr>
              <a:t>Herramienta Utilizada: EasyEDA.</a:t>
            </a: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000" strike="noStrike" u="none">
                <a:solidFill>
                  <a:srgbClr val="000000"/>
                </a:solidFill>
                <a:uFillTx/>
                <a:latin typeface="Arial"/>
              </a:rPr>
              <a:t>Software en línea que facilita el diseño de PCBs y ofrece bibliotecas actualizadas de componentes.</a:t>
            </a: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000" strike="noStrike" u="none">
                <a:solidFill>
                  <a:srgbClr val="000000"/>
                </a:solidFill>
                <a:uFillTx/>
                <a:latin typeface="Arial"/>
              </a:rPr>
              <a:t>Permite generar listas de materiales (BOM) con costos y disponibilidad.</a:t>
            </a: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000" strike="noStrike" u="none">
                <a:solidFill>
                  <a:srgbClr val="000000"/>
                </a:solidFill>
                <a:uFillTx/>
                <a:latin typeface="Arial"/>
              </a:rPr>
              <a:t>Diseño Modular:</a:t>
            </a: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000" strike="noStrike" u="none">
                <a:solidFill>
                  <a:srgbClr val="000000"/>
                </a:solidFill>
                <a:uFillTx/>
                <a:latin typeface="Arial"/>
              </a:rPr>
              <a:t>Se integraron los siguientes bloques:</a:t>
            </a: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000" strike="noStrike" u="none">
                <a:solidFill>
                  <a:srgbClr val="000000"/>
                </a:solidFill>
                <a:uFillTx/>
                <a:latin typeface="Arial"/>
              </a:rPr>
              <a:t>Circuito de comparación: Amplificación y selección de señales.</a:t>
            </a: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000" strike="noStrike" u="none">
                <a:solidFill>
                  <a:srgbClr val="000000"/>
                </a:solidFill>
                <a:uFillTx/>
                <a:latin typeface="Arial"/>
              </a:rPr>
              <a:t>Circuito de control automático: Lógica para el cambio de rangos.</a:t>
            </a: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000" strike="noStrike" u="none">
                <a:solidFill>
                  <a:srgbClr val="000000"/>
                </a:solidFill>
                <a:uFillTx/>
                <a:latin typeface="Arial"/>
              </a:rPr>
              <a:t>Alimentación: Conversor buck-boost para mantener estabilidad.</a:t>
            </a: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000" strike="noStrike" u="none">
                <a:solidFill>
                  <a:srgbClr val="000000"/>
                </a:solidFill>
                <a:uFillTx/>
                <a:latin typeface="Arial"/>
              </a:rPr>
              <a:t>Interfaz con ESP32: Conexiones para transmisión de datos.</a:t>
            </a: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2954880" y="1080000"/>
            <a:ext cx="8383680" cy="525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360000" y="99720"/>
            <a:ext cx="8182080" cy="565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"/>
          <p:cNvSpPr/>
          <p:nvPr/>
        </p:nvSpPr>
        <p:spPr>
          <a:xfrm>
            <a:off x="347760" y="360000"/>
            <a:ext cx="685080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s-US" sz="2000" strike="noStrike" u="none">
                <a:solidFill>
                  <a:srgbClr val="000000"/>
                </a:solidFill>
                <a:uFillTx/>
                <a:latin typeface="Arial"/>
              </a:rPr>
              <a:t>Costos </a:t>
            </a:r>
            <a:endParaRPr b="0" lang="es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180000" y="1246320"/>
            <a:ext cx="4318560" cy="470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Balance Total del Proyecto: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Costo total estimado: 30,809 USD.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Componentes principales y su impacto: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TLV333: Alta precisión y estabilidad, representa el mayor costo en componentes activos.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LM2956: Seleccionado por su velocidad y compatibilidad con el sistema.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Buck-Boost (LM2623): Estabilidad garantizada en condiciones variables.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Costos secundarios: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Resistencias y capacitores de bajo costo que complementan el circuito.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Consideraciones: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Posibilidad de reducir costos mediante la integración en un módulo único.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rcRect l="0" t="9309" r="0" b="0"/>
          <a:stretch/>
        </p:blipFill>
        <p:spPr>
          <a:xfrm>
            <a:off x="5940000" y="1620000"/>
            <a:ext cx="5275440" cy="303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"/>
          <p:cNvSpPr/>
          <p:nvPr/>
        </p:nvSpPr>
        <p:spPr>
          <a:xfrm>
            <a:off x="360000" y="360000"/>
            <a:ext cx="683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REPOSITORIO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10761480" cy="507852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5040000" y="110880"/>
            <a:ext cx="1791000" cy="99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"/>
          <p:cNvSpPr/>
          <p:nvPr/>
        </p:nvSpPr>
        <p:spPr>
          <a:xfrm>
            <a:off x="347760" y="360000"/>
            <a:ext cx="685080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s-US" sz="2000" strike="noStrike" u="none">
                <a:solidFill>
                  <a:srgbClr val="000000"/>
                </a:solidFill>
                <a:uFillTx/>
                <a:latin typeface="Arial"/>
              </a:rPr>
              <a:t>Futuras Mejoras </a:t>
            </a:r>
            <a:endParaRPr b="0" lang="es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360000" y="1187280"/>
            <a:ext cx="4498560" cy="39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Conectividad Global: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</a:rPr>
              <a:t>Integrar la ESP32 a una red Wi-Fi existente, permitiendo monitoreo remoto a través de una base de datos en la nube.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</a:rPr>
              <a:t>Ejemplo de aplicación: Google Firebase para almacenar y visualizar datos globalmente.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Pantalla Integrada: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</a:rPr>
              <a:t>Añadir un módulo OLED para visualizar las mediciones directamente en el dispositivo.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Protección Física: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</a:rPr>
              <a:t>Diseñar una carcasa 3D para proteger los componentes y facilitar su manejo.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</a:rPr>
              <a:t>Optimización Lógica: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</a:rPr>
              <a:t>Reemplazar la lógica cableada por dispositivos programables (PAL o FPGA) para mayor flexibilidad.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7179840" y="1440000"/>
            <a:ext cx="4158720" cy="2338560"/>
          </a:xfrm>
          <a:prstGeom prst="rect">
            <a:avLst/>
          </a:prstGeom>
          <a:ln w="0">
            <a:noFill/>
          </a:ln>
        </p:spPr>
      </p:pic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4872240" y="3252240"/>
            <a:ext cx="3046320" cy="3046320"/>
          </a:xfrm>
          <a:prstGeom prst="rect">
            <a:avLst/>
          </a:prstGeom>
          <a:ln w="0">
            <a:noFill/>
          </a:ln>
        </p:spPr>
      </p:pic>
      <p:pic>
        <p:nvPicPr>
          <p:cNvPr id="239" name="" descr=""/>
          <p:cNvPicPr/>
          <p:nvPr/>
        </p:nvPicPr>
        <p:blipFill>
          <a:blip r:embed="rId3"/>
          <a:stretch/>
        </p:blipFill>
        <p:spPr>
          <a:xfrm>
            <a:off x="7696080" y="4109760"/>
            <a:ext cx="4362480" cy="182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n 2" descr=""/>
          <p:cNvPicPr/>
          <p:nvPr/>
        </p:nvPicPr>
        <p:blipFill>
          <a:blip r:embed="rId1"/>
          <a:stretch/>
        </p:blipFill>
        <p:spPr>
          <a:xfrm>
            <a:off x="-2160" y="0"/>
            <a:ext cx="12194280" cy="685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"/>
          <p:cNvSpPr/>
          <p:nvPr/>
        </p:nvSpPr>
        <p:spPr>
          <a:xfrm>
            <a:off x="360000" y="360000"/>
            <a:ext cx="683856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US" sz="2000" strike="noStrike" u="none">
                <a:solidFill>
                  <a:srgbClr val="000000"/>
                </a:solidFill>
                <a:uFillTx/>
                <a:latin typeface="Arial"/>
              </a:rPr>
              <a:t>OBJETIVOS</a:t>
            </a:r>
            <a:endParaRPr b="0" lang="es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360000" y="1440000"/>
            <a:ext cx="4138560" cy="25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Problema: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300" strike="noStrike" u="none">
                <a:solidFill>
                  <a:srgbClr val="000000"/>
                </a:solidFill>
                <a:uFillTx/>
                <a:latin typeface="Arial"/>
              </a:rPr>
              <a:t>La falta de herramientas accesibles y precisas para medir corriente en dispositivos de bajo consumo, como microcontroladores ESP32, afecta directamente la optimización de dispositivos IoT.</a:t>
            </a:r>
            <a:endParaRPr b="0" lang="es-US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300" strike="noStrike" u="none">
                <a:solidFill>
                  <a:srgbClr val="000000"/>
                </a:solidFill>
                <a:uFillTx/>
                <a:latin typeface="Arial"/>
              </a:rPr>
              <a:t>Los modos operativos en microcontroladores varían desde microamperios (modo sueño) hasta miliamperios (modo activo), lo que requiere un sistema de medición versátil y de alta precisión.</a:t>
            </a:r>
            <a:endParaRPr b="0" lang="es-US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s-US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0" name=""/>
          <p:cNvSpPr/>
          <p:nvPr/>
        </p:nvSpPr>
        <p:spPr>
          <a:xfrm>
            <a:off x="4680000" y="1600560"/>
            <a:ext cx="3418560" cy="168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Objetivo general: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</a:rPr>
              <a:t>Diseñar un sistema de medición que optimice la eficiencia energética y permita transiciones automáticas entre rangos.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8100000" y="1600560"/>
            <a:ext cx="3661200" cy="14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Importancia: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US" sz="1300" strike="noStrike" u="none">
                <a:solidFill>
                  <a:srgbClr val="000000"/>
                </a:solidFill>
                <a:uFillTx/>
                <a:latin typeface="Arial"/>
              </a:rPr>
              <a:t>Prolongar la vida útil de las baterías y mejorar el rendimiento de dispositivos portátiles o embebidos en aplicaciones IoT.</a:t>
            </a:r>
            <a:endParaRPr b="0" lang="es-US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3240000" y="4165920"/>
            <a:ext cx="2338560" cy="213264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737280" y="3797280"/>
            <a:ext cx="2141280" cy="214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"/>
          <p:cNvSpPr/>
          <p:nvPr/>
        </p:nvSpPr>
        <p:spPr>
          <a:xfrm>
            <a:off x="347760" y="360000"/>
            <a:ext cx="685080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s-US" sz="2000" strike="noStrike" u="none">
                <a:solidFill>
                  <a:srgbClr val="000000"/>
                </a:solidFill>
                <a:uFillTx/>
                <a:latin typeface="Arial"/>
              </a:rPr>
              <a:t>OBJETIVOS ESPECÍFICOS </a:t>
            </a:r>
            <a:endParaRPr b="0" lang="es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360000" y="1260000"/>
            <a:ext cx="4559040" cy="13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1.Diseño y simulación del circuito de medición: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Crear un modelo que permita verificar y optimizar las mediciones de corriente.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360000" y="4300560"/>
            <a:ext cx="5452920" cy="107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3.Diseño del PCB: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Integrar todos los componentes seleccionados en un diseño compacto, económico y eficiente.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362160" y="2880000"/>
            <a:ext cx="5396400" cy="107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2.Desarrollo de visualización: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Proporcionar herramientas para monitoreo remoto a través de aplicaciones web y dedicadas.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6840000" y="1620000"/>
            <a:ext cx="1258560" cy="1258560"/>
          </a:xfrm>
          <a:prstGeom prst="rect">
            <a:avLst/>
          </a:prstGeom>
          <a:ln w="0">
            <a:noFill/>
          </a:ln>
        </p:spPr>
      </p:pic>
      <p:sp>
        <p:nvSpPr>
          <p:cNvPr id="189" name=""/>
          <p:cNvSpPr/>
          <p:nvPr/>
        </p:nvSpPr>
        <p:spPr>
          <a:xfrm>
            <a:off x="5711760" y="1387440"/>
            <a:ext cx="418680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s-US" sz="1000" strike="noStrike" u="none">
                <a:solidFill>
                  <a:srgbClr val="000000"/>
                </a:solidFill>
                <a:uFillTx/>
                <a:latin typeface="Arial"/>
              </a:rPr>
              <a:t>Circuito de medición, sistema automático, alimentación.</a:t>
            </a: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6660000" y="3240000"/>
            <a:ext cx="1438560" cy="1438560"/>
          </a:xfrm>
          <a:prstGeom prst="rect">
            <a:avLst/>
          </a:prstGeom>
          <a:ln w="0">
            <a:noFill/>
          </a:ln>
        </p:spPr>
      </p:pic>
      <p:sp>
        <p:nvSpPr>
          <p:cNvPr id="191" name=""/>
          <p:cNvSpPr/>
          <p:nvPr/>
        </p:nvSpPr>
        <p:spPr>
          <a:xfrm>
            <a:off x="6075360" y="3007440"/>
            <a:ext cx="256320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s-US" sz="1000" strike="noStrike" u="none">
                <a:solidFill>
                  <a:srgbClr val="000000"/>
                </a:solidFill>
                <a:uFillTx/>
                <a:latin typeface="Arial"/>
              </a:rPr>
              <a:t>ESP32 para adquisición y envío de datos. </a:t>
            </a: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3"/>
          <a:stretch/>
        </p:blipFill>
        <p:spPr>
          <a:xfrm>
            <a:off x="6840000" y="4831200"/>
            <a:ext cx="1107360" cy="1107360"/>
          </a:xfrm>
          <a:prstGeom prst="rect">
            <a:avLst/>
          </a:prstGeom>
          <a:ln w="0">
            <a:noFill/>
          </a:ln>
        </p:spPr>
      </p:pic>
      <p:sp>
        <p:nvSpPr>
          <p:cNvPr id="193" name=""/>
          <p:cNvSpPr/>
          <p:nvPr/>
        </p:nvSpPr>
        <p:spPr>
          <a:xfrm>
            <a:off x="6300000" y="4627440"/>
            <a:ext cx="227448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s-US" sz="1000" strike="noStrike" u="none">
                <a:solidFill>
                  <a:srgbClr val="000000"/>
                </a:solidFill>
                <a:uFillTx/>
                <a:latin typeface="Arial"/>
              </a:rPr>
              <a:t>Diseño del PCB y análisis de costos. </a:t>
            </a: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347760" y="360000"/>
            <a:ext cx="685080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s-US" sz="2000" strike="noStrike" u="none">
                <a:solidFill>
                  <a:srgbClr val="000000"/>
                </a:solidFill>
                <a:uFillTx/>
                <a:latin typeface="Arial"/>
              </a:rPr>
              <a:t>Solución Técnica </a:t>
            </a:r>
            <a:endParaRPr b="0" lang="es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180000" y="1320120"/>
            <a:ext cx="4318560" cy="443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Diseño Base del Sistema de Medición: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</a:rPr>
              <a:t>El sistema utiliza una combinación de resistencias shunt de baja impedancia (10 mΩ y 10 Ω) para medir corriente de manera precisa en dos rangos: miliamperios y microamperios.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Amplificadores Operacionales: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</a:rPr>
              <a:t>Los MAX4239 se emplean para amplificar las señales obtenidas de las resistencias shunt, asegurando linealidad y precisión en la medición.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</a:rPr>
              <a:t>Estos amplificadores tienen un ruido bajo, un offset mínimo y una alta precisión, características fundamentales para evitar distorsiones en las mediciones</a:t>
            </a: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.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rcRect l="0" t="0" r="37644" b="0"/>
          <a:stretch/>
        </p:blipFill>
        <p:spPr>
          <a:xfrm>
            <a:off x="4860000" y="1080000"/>
            <a:ext cx="6801120" cy="562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"/>
          <p:cNvSpPr/>
          <p:nvPr/>
        </p:nvSpPr>
        <p:spPr>
          <a:xfrm>
            <a:off x="347760" y="360000"/>
            <a:ext cx="685080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s-US" sz="2000" strike="noStrike" u="none">
                <a:solidFill>
                  <a:srgbClr val="000000"/>
                </a:solidFill>
                <a:uFillTx/>
                <a:latin typeface="Arial"/>
              </a:rPr>
              <a:t>Solución Técnica </a:t>
            </a:r>
            <a:endParaRPr b="0" lang="es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>
            <a:off x="180000" y="1260000"/>
            <a:ext cx="5218560" cy="32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MOSFETs de Baja Rds(on):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</a:rPr>
              <a:t>Utilizados para seleccionar entre las resistencias shunt dependiendo del rango de corriente, minimizando las pérdidas de potencia y asegurando eficiencia energética.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Comparadores TLV3501: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Encargados de detectar automáticamente los cambios en los niveles de corriente, activando los MOSFETs según sea necesario. Su velocidad de respuesta rápida garantiza la transición sin errores.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8280000" y="1440000"/>
            <a:ext cx="3598560" cy="2878560"/>
          </a:xfrm>
          <a:prstGeom prst="rect">
            <a:avLst/>
          </a:prstGeom>
          <a:ln w="0">
            <a:noFill/>
          </a:ln>
        </p:spPr>
      </p:pic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5220000" y="1440000"/>
            <a:ext cx="2878560" cy="311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347760" y="360000"/>
            <a:ext cx="685080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s-US" sz="2000" strike="noStrike" u="none">
                <a:solidFill>
                  <a:srgbClr val="000000"/>
                </a:solidFill>
                <a:uFillTx/>
                <a:latin typeface="Arial"/>
              </a:rPr>
              <a:t>Solución Técnica </a:t>
            </a:r>
            <a:endParaRPr b="0" lang="es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2" name=""/>
          <p:cNvSpPr/>
          <p:nvPr/>
        </p:nvSpPr>
        <p:spPr>
          <a:xfrm>
            <a:off x="180000" y="1715400"/>
            <a:ext cx="4442400" cy="188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Rango Automático de Corriente: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</a:rPr>
              <a:t>El sistema alterna automáticamente entre los rangos de microamperios y miliamperios, eliminando la necesidad de intervención manual. Esto simplifica su uso en aplicaciones prácticas y reduce el riesgo de errores operativos.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4680000" y="1260000"/>
            <a:ext cx="5398560" cy="439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"/>
          <p:cNvSpPr/>
          <p:nvPr/>
        </p:nvSpPr>
        <p:spPr>
          <a:xfrm>
            <a:off x="347760" y="360000"/>
            <a:ext cx="685080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s-US" sz="2000" strike="noStrike" u="none">
                <a:solidFill>
                  <a:srgbClr val="000000"/>
                </a:solidFill>
                <a:uFillTx/>
                <a:latin typeface="Arial"/>
              </a:rPr>
              <a:t>Solución Técnica </a:t>
            </a:r>
            <a:endParaRPr b="0" lang="es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99000" y="1260000"/>
            <a:ext cx="3482640" cy="34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s-US" sz="1800" strike="noStrike" u="none">
                <a:solidFill>
                  <a:srgbClr val="000000"/>
                </a:solidFill>
                <a:uFillTx/>
                <a:latin typeface="Arial"/>
              </a:rPr>
              <a:t>Resultados en Simulaciones:</a:t>
            </a:r>
            <a:endParaRPr b="0" lang="es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US" sz="1400" strike="noStrike" u="none">
                <a:solidFill>
                  <a:srgbClr val="000000"/>
                </a:solidFill>
                <a:uFillTx/>
                <a:latin typeface="Arial"/>
              </a:rPr>
              <a:t>Simulaciones realizadas en LTspice validan la funcionalidad del circuito en ambos rangos de corriente, mostrando una salida estable de 500 mV y un Burden Voltage mínimo, lo que garantiza precisión.</a:t>
            </a:r>
            <a:endParaRPr b="0" lang="es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s-US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3420000" y="1127880"/>
            <a:ext cx="8278560" cy="478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"/>
          <p:cNvSpPr/>
          <p:nvPr/>
        </p:nvSpPr>
        <p:spPr>
          <a:xfrm>
            <a:off x="347760" y="360000"/>
            <a:ext cx="685080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s-US" sz="2000" strike="noStrike" u="none">
                <a:solidFill>
                  <a:srgbClr val="000000"/>
                </a:solidFill>
                <a:uFillTx/>
                <a:latin typeface="Arial"/>
              </a:rPr>
              <a:t>Comparativa de elementos </a:t>
            </a:r>
            <a:endParaRPr b="0" lang="es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167760" y="1080000"/>
            <a:ext cx="4690800" cy="2158560"/>
          </a:xfrm>
          <a:prstGeom prst="rect">
            <a:avLst/>
          </a:prstGeom>
          <a:ln w="0">
            <a:noFill/>
          </a:ln>
        </p:spPr>
      </p:pic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180000" y="3326040"/>
            <a:ext cx="5038560" cy="2252520"/>
          </a:xfrm>
          <a:prstGeom prst="rect">
            <a:avLst/>
          </a:prstGeom>
          <a:ln w="0">
            <a:noFill/>
          </a:ln>
        </p:spPr>
      </p:pic>
      <p:pic>
        <p:nvPicPr>
          <p:cNvPr id="210" name="" descr=""/>
          <p:cNvPicPr/>
          <p:nvPr/>
        </p:nvPicPr>
        <p:blipFill>
          <a:blip r:embed="rId3"/>
          <a:stretch/>
        </p:blipFill>
        <p:spPr>
          <a:xfrm>
            <a:off x="5400000" y="1260000"/>
            <a:ext cx="6658560" cy="382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"/>
          <p:cNvSpPr/>
          <p:nvPr/>
        </p:nvSpPr>
        <p:spPr>
          <a:xfrm>
            <a:off x="347760" y="360000"/>
            <a:ext cx="685080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s-US" sz="2000" strike="noStrike" u="none">
                <a:solidFill>
                  <a:srgbClr val="000000"/>
                </a:solidFill>
                <a:uFillTx/>
                <a:latin typeface="Arial"/>
              </a:rPr>
              <a:t>Objetivos Específicos </a:t>
            </a:r>
            <a:endParaRPr b="0" lang="es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0" y="180000"/>
            <a:ext cx="12191040" cy="647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</TotalTime>
  <Application>LibreOffice/24.8.3.2$Windows_X86_64 LibreOffice_project/48a6bac9e7e268aeb4c3483fcf825c94556d9f92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2019-03-06T15:22:16Z</dcterms:created>
  <dc:creator>Usuario de Microsoft Office</dc:creator>
  <dc:description/>
  <dc:language>es-US</dc:language>
  <cp:lastModifiedBy/>
  <cp:lastPrinted>2024-11-28T20:30:48Z</cp:lastPrinted>
  <dcterms:modified xsi:type="dcterms:W3CDTF">2024-11-28T20:31:15Z</dcterms:modified>
  <cp:revision>25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Panorámica</vt:lpwstr>
  </property>
  <property fmtid="{D5CDD505-2E9C-101B-9397-08002B2CF9AE}" pid="3" name="Slides">
    <vt:i4>3</vt:i4>
  </property>
</Properties>
</file>